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12192000"/>
  <p:notesSz cx="7315200" cy="9601200"/>
  <p:embeddedFontLst>
    <p:embeddedFont>
      <p:font typeface="Nuni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i9Pt9G0ts3DmvUAgrdGzTFF4yk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Nunit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zh-TW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42a9f4d53_0_92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e42a9f4d53_0_92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e42a9f4d53_0_592:notes"/>
          <p:cNvSpPr/>
          <p:nvPr>
            <p:ph idx="2" type="sldImg"/>
          </p:nvPr>
        </p:nvSpPr>
        <p:spPr>
          <a:xfrm>
            <a:off x="40640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e42a9f4d53_0_59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e42a9f4d53_0_602:notes"/>
          <p:cNvSpPr/>
          <p:nvPr>
            <p:ph idx="2" type="sldImg"/>
          </p:nvPr>
        </p:nvSpPr>
        <p:spPr>
          <a:xfrm>
            <a:off x="40640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e42a9f4d53_0_60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e42a9f4d53_0_61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e42a9f4d53_0_61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42a9f4d53_0_623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e42a9f4d53_0_62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42a9f4d53_0_63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e42a9f4d53_0_63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e42a9f4d53_0_639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e42a9f4d53_0_63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e42a9f4d53_0_678:notes"/>
          <p:cNvSpPr/>
          <p:nvPr>
            <p:ph idx="2" type="sldImg"/>
          </p:nvPr>
        </p:nvSpPr>
        <p:spPr>
          <a:xfrm>
            <a:off x="40640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e42a9f4d53_0_67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e42a9f4d53_0_686:notes"/>
          <p:cNvSpPr/>
          <p:nvPr>
            <p:ph idx="2" type="sldImg"/>
          </p:nvPr>
        </p:nvSpPr>
        <p:spPr>
          <a:xfrm>
            <a:off x="40640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e42a9f4d53_0_6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b80ae604ae_0_137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b80ae604ae_0_137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8" name="Google Shape;518;gb80ae604ae_0_137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b80ae604ae_0_142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gb80ae604ae_0_142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gb80ae604ae_0_142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42a9f4d53_0_1102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e42a9f4d53_0_1102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80ae604ae_0_147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gb80ae604ae_0_147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0" name="Google Shape;540;gb80ae604ae_0_147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b80ae604ae_0_164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gb80ae604ae_0_164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gb80ae604ae_0_164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b80ae604ae_0_0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b80ae604ae_0_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b80ae604ae_0_0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e42a9f4d53_0_474:notes"/>
          <p:cNvSpPr/>
          <p:nvPr>
            <p:ph idx="2" type="sldImg"/>
          </p:nvPr>
        </p:nvSpPr>
        <p:spPr>
          <a:xfrm>
            <a:off x="40640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e42a9f4d53_0_47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80ae604ae_0_58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b80ae604ae_0_58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gb80ae604ae_0_58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b80ae604ae_0_64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b80ae604ae_0_64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gb80ae604ae_0_64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e42a9f4d53_0_498:notes"/>
          <p:cNvSpPr/>
          <p:nvPr>
            <p:ph idx="2" type="sldImg"/>
          </p:nvPr>
        </p:nvSpPr>
        <p:spPr>
          <a:xfrm>
            <a:off x="40640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e42a9f4d53_0_49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b80ae604ae_0_11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b80ae604ae_0_11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b80ae604ae_0_110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e42a9f4d53_0_535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e42a9f4d53_0_53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11" Type="http://schemas.openxmlformats.org/officeDocument/2006/relationships/image" Target="../media/image12.png"/><Relationship Id="rId22" Type="http://schemas.openxmlformats.org/officeDocument/2006/relationships/image" Target="../media/image19.png"/><Relationship Id="rId10" Type="http://schemas.openxmlformats.org/officeDocument/2006/relationships/image" Target="../media/image2.png"/><Relationship Id="rId21" Type="http://schemas.openxmlformats.org/officeDocument/2006/relationships/image" Target="../media/image22.png"/><Relationship Id="rId13" Type="http://schemas.openxmlformats.org/officeDocument/2006/relationships/image" Target="../media/image5.png"/><Relationship Id="rId1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9.png"/><Relationship Id="rId15" Type="http://schemas.openxmlformats.org/officeDocument/2006/relationships/image" Target="../media/image6.png"/><Relationship Id="rId14" Type="http://schemas.openxmlformats.org/officeDocument/2006/relationships/image" Target="../media/image7.png"/><Relationship Id="rId17" Type="http://schemas.openxmlformats.org/officeDocument/2006/relationships/image" Target="../media/image18.png"/><Relationship Id="rId16" Type="http://schemas.openxmlformats.org/officeDocument/2006/relationships/image" Target="../media/image10.png"/><Relationship Id="rId5" Type="http://schemas.openxmlformats.org/officeDocument/2006/relationships/image" Target="../media/image14.png"/><Relationship Id="rId19" Type="http://schemas.openxmlformats.org/officeDocument/2006/relationships/image" Target="../media/image20.png"/><Relationship Id="rId6" Type="http://schemas.openxmlformats.org/officeDocument/2006/relationships/image" Target="../media/image11.png"/><Relationship Id="rId18" Type="http://schemas.openxmlformats.org/officeDocument/2006/relationships/image" Target="../media/image24.png"/><Relationship Id="rId7" Type="http://schemas.openxmlformats.org/officeDocument/2006/relationships/image" Target="../media/image15.png"/><Relationship Id="rId8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4.png"/><Relationship Id="rId11" Type="http://schemas.openxmlformats.org/officeDocument/2006/relationships/image" Target="../media/image12.png"/><Relationship Id="rId22" Type="http://schemas.openxmlformats.org/officeDocument/2006/relationships/image" Target="../media/image22.png"/><Relationship Id="rId10" Type="http://schemas.openxmlformats.org/officeDocument/2006/relationships/image" Target="../media/image2.png"/><Relationship Id="rId21" Type="http://schemas.openxmlformats.org/officeDocument/2006/relationships/image" Target="../media/image21.png"/><Relationship Id="rId13" Type="http://schemas.openxmlformats.org/officeDocument/2006/relationships/image" Target="../media/image7.png"/><Relationship Id="rId1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9.png"/><Relationship Id="rId15" Type="http://schemas.openxmlformats.org/officeDocument/2006/relationships/image" Target="../media/image20.png"/><Relationship Id="rId14" Type="http://schemas.openxmlformats.org/officeDocument/2006/relationships/image" Target="../media/image18.png"/><Relationship Id="rId17" Type="http://schemas.openxmlformats.org/officeDocument/2006/relationships/image" Target="../media/image19.png"/><Relationship Id="rId16" Type="http://schemas.openxmlformats.org/officeDocument/2006/relationships/image" Target="../media/image5.png"/><Relationship Id="rId5" Type="http://schemas.openxmlformats.org/officeDocument/2006/relationships/image" Target="../media/image14.png"/><Relationship Id="rId19" Type="http://schemas.openxmlformats.org/officeDocument/2006/relationships/image" Target="../media/image10.png"/><Relationship Id="rId6" Type="http://schemas.openxmlformats.org/officeDocument/2006/relationships/image" Target="../media/image11.png"/><Relationship Id="rId18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e42a9f4d53_0_797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e42a9f4d53_0_797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e42a9f4d53_0_797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e42a9f4d53_0_797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ge42a9f4d53_0_797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9" name="Google Shape;19;ge42a9f4d53_0_797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e42a9f4d53_0_797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e42a9f4d53_0_79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ge42a9f4d53_0_797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23" name="Google Shape;23;ge42a9f4d53_0_797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e42a9f4d53_0_797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e42a9f4d53_0_797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ge42a9f4d53_0_797"/>
          <p:cNvGrpSpPr/>
          <p:nvPr/>
        </p:nvGrpSpPr>
        <p:grpSpPr>
          <a:xfrm>
            <a:off x="9409957" y="6784"/>
            <a:ext cx="2468375" cy="1002839"/>
            <a:chOff x="6917201" y="0"/>
            <a:chExt cx="2227777" cy="863400"/>
          </a:xfrm>
        </p:grpSpPr>
        <p:sp>
          <p:nvSpPr>
            <p:cNvPr id="27" name="Google Shape;27;ge42a9f4d53_0_79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e42a9f4d53_0_79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e42a9f4d53_0_79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ge42a9f4d53_0_797"/>
          <p:cNvGrpSpPr/>
          <p:nvPr/>
        </p:nvGrpSpPr>
        <p:grpSpPr>
          <a:xfrm>
            <a:off x="8737605" y="5623802"/>
            <a:ext cx="3185497" cy="1234317"/>
            <a:chOff x="6917201" y="0"/>
            <a:chExt cx="2227777" cy="863400"/>
          </a:xfrm>
        </p:grpSpPr>
        <p:sp>
          <p:nvSpPr>
            <p:cNvPr id="31" name="Google Shape;31;ge42a9f4d53_0_79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e42a9f4d53_0_79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e42a9f4d53_0_79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ge42a9f4d53_0_797"/>
          <p:cNvGrpSpPr/>
          <p:nvPr/>
        </p:nvGrpSpPr>
        <p:grpSpPr>
          <a:xfrm>
            <a:off x="265761" y="5407536"/>
            <a:ext cx="3727292" cy="1444382"/>
            <a:chOff x="6917201" y="0"/>
            <a:chExt cx="2227777" cy="863400"/>
          </a:xfrm>
        </p:grpSpPr>
        <p:sp>
          <p:nvSpPr>
            <p:cNvPr id="35" name="Google Shape;35;ge42a9f4d53_0_79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e42a9f4d53_0_79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e42a9f4d53_0_79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ge42a9f4d53_0_797"/>
          <p:cNvSpPr txBox="1"/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9" name="Google Shape;39;ge42a9f4d53_0_797"/>
          <p:cNvSpPr txBox="1"/>
          <p:nvPr>
            <p:ph idx="1" type="subTitle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ge42a9f4d53_0_797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42a9f4d53_0_897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ge42a9f4d53_0_897"/>
          <p:cNvGrpSpPr/>
          <p:nvPr/>
        </p:nvGrpSpPr>
        <p:grpSpPr>
          <a:xfrm>
            <a:off x="7945628" y="5492768"/>
            <a:ext cx="3361268" cy="1365553"/>
            <a:chOff x="6917201" y="0"/>
            <a:chExt cx="2227777" cy="863400"/>
          </a:xfrm>
        </p:grpSpPr>
        <p:sp>
          <p:nvSpPr>
            <p:cNvPr id="116" name="Google Shape;116;ge42a9f4d53_0_89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e42a9f4d53_0_89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e42a9f4d53_0_89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ge42a9f4d53_0_897"/>
          <p:cNvGrpSpPr/>
          <p:nvPr/>
        </p:nvGrpSpPr>
        <p:grpSpPr>
          <a:xfrm>
            <a:off x="265761" y="3"/>
            <a:ext cx="3727292" cy="1444382"/>
            <a:chOff x="6917201" y="0"/>
            <a:chExt cx="2227777" cy="863400"/>
          </a:xfrm>
        </p:grpSpPr>
        <p:sp>
          <p:nvSpPr>
            <p:cNvPr id="120" name="Google Shape;120;ge42a9f4d53_0_89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e42a9f4d53_0_89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e42a9f4d53_0_89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ge42a9f4d53_0_897"/>
          <p:cNvSpPr txBox="1"/>
          <p:nvPr>
            <p:ph hasCustomPrompt="1" type="title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ge42a9f4d53_0_897"/>
          <p:cNvSpPr txBox="1"/>
          <p:nvPr>
            <p:ph idx="1" type="body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5" name="Google Shape;125;ge42a9f4d53_0_897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42a9f4d53_0_910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ichard.Chan\Documents\Classroom\workshop\20200530 HoC - new makecode\mb_background_a.png" id="129" name="Google Shape;129;ge42a9f4d53_0_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8572" y="0"/>
            <a:ext cx="12240571" cy="69236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e42a9f4d53_0_9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1" name="Google Shape;131;ge42a9f4d53_0_912"/>
          <p:cNvSpPr txBox="1"/>
          <p:nvPr>
            <p:ph idx="1" type="body"/>
          </p:nvPr>
        </p:nvSpPr>
        <p:spPr>
          <a:xfrm>
            <a:off x="609600" y="1600201"/>
            <a:ext cx="5678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32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7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4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1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1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32" name="Google Shape;132;ge42a9f4d53_0_912"/>
          <p:cNvSpPr txBox="1"/>
          <p:nvPr>
            <p:ph idx="10" type="dt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ge42a9f4d53_0_912"/>
          <p:cNvSpPr txBox="1"/>
          <p:nvPr>
            <p:ph idx="11" type="ftr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e42a9f4d53_0_912"/>
          <p:cNvSpPr txBox="1"/>
          <p:nvPr>
            <p:ph idx="12" type="sldNum"/>
          </p:nvPr>
        </p:nvSpPr>
        <p:spPr>
          <a:xfrm>
            <a:off x="11187646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5" name="Google Shape;135;ge42a9f4d53_0_912"/>
          <p:cNvSpPr/>
          <p:nvPr/>
        </p:nvSpPr>
        <p:spPr>
          <a:xfrm>
            <a:off x="11663651" y="6213309"/>
            <a:ext cx="528300" cy="4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b="0" i="0" lang="zh-TW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eam logo.png" id="136" name="Google Shape;136;ge42a9f4d53_0_9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184" y="6309320"/>
            <a:ext cx="999261" cy="40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bg>
      <p:bgPr>
        <a:solidFill>
          <a:srgbClr val="FFF3D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e42a9f4d53_0_1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e42a9f4d53_0_1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031543" y="744566"/>
            <a:ext cx="1039450" cy="199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e42a9f4d53_0_1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501" y="2921594"/>
            <a:ext cx="5587874" cy="518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e42a9f4d53_0_1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6000" y="-597737"/>
            <a:ext cx="3451375" cy="320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e42a9f4d53_0_1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79463" y="-549474"/>
            <a:ext cx="328612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e42a9f4d53_0_1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8943" y="631305"/>
            <a:ext cx="292417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e42a9f4d53_0_1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2391" y="3223083"/>
            <a:ext cx="498592" cy="4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e42a9f4d53_0_11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91041" y="658413"/>
            <a:ext cx="8572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e42a9f4d53_0_11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58299" y="4475362"/>
            <a:ext cx="14097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e42a9f4d53_0_11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63149" y="3732761"/>
            <a:ext cx="6477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e42a9f4d53_0_11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45286" y="5019315"/>
            <a:ext cx="6477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e42a9f4d53_0_11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5400000">
            <a:off x="4382295" y="4728802"/>
            <a:ext cx="5810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e42a9f4d53_0_11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465793" y="-78308"/>
            <a:ext cx="14097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e42a9f4d53_0_11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6047248">
            <a:off x="11415299" y="5652120"/>
            <a:ext cx="13620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e42a9f4d53_0_11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039475" y="2659335"/>
            <a:ext cx="11525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e42a9f4d53_0_1114"/>
          <p:cNvSpPr/>
          <p:nvPr/>
        </p:nvSpPr>
        <p:spPr>
          <a:xfrm>
            <a:off x="533289" y="383980"/>
            <a:ext cx="11094900" cy="607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e42a9f4d53_0_11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flipH="1">
            <a:off x="6506629" y="5752927"/>
            <a:ext cx="1293910" cy="104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e42a9f4d53_0_11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-3645422">
            <a:off x="9901617" y="5683770"/>
            <a:ext cx="1317825" cy="1351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ge42a9f4d53_0_1114"/>
          <p:cNvGrpSpPr/>
          <p:nvPr/>
        </p:nvGrpSpPr>
        <p:grpSpPr>
          <a:xfrm>
            <a:off x="533309" y="440800"/>
            <a:ext cx="11095331" cy="5876181"/>
            <a:chOff x="533290" y="440806"/>
            <a:chExt cx="8676361" cy="4386519"/>
          </a:xfrm>
        </p:grpSpPr>
        <p:pic>
          <p:nvPicPr>
            <p:cNvPr id="163" name="Google Shape;163;ge42a9f4d53_0_111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ge42a9f4d53_0_111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ge42a9f4d53_0_111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ge42a9f4d53_0_111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ge42a9f4d53_0_1114"/>
          <p:cNvSpPr/>
          <p:nvPr/>
        </p:nvSpPr>
        <p:spPr>
          <a:xfrm>
            <a:off x="719903" y="591997"/>
            <a:ext cx="10752300" cy="5509200"/>
          </a:xfrm>
          <a:prstGeom prst="roundRect">
            <a:avLst>
              <a:gd fmla="val 6524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e42a9f4d53_0_11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rot="1214835">
            <a:off x="11258662" y="4377295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e42a9f4d53_0_11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140776" y="0"/>
            <a:ext cx="8763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e42a9f4d53_0_11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38650" y="182281"/>
            <a:ext cx="829635" cy="76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e42a9f4d53_0_111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-149837" y="5801124"/>
            <a:ext cx="191452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e42a9f4d53_0_11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10884" y="4475362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e42a9f4d53_0_111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50901" y="156164"/>
            <a:ext cx="9906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bg>
      <p:bgPr>
        <a:solidFill>
          <a:srgbClr val="FFF2CC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e42a9f4d53_0_1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和内容">
  <p:cSld name="1_标题和内容">
    <p:bg>
      <p:bgPr>
        <a:solidFill>
          <a:srgbClr val="FFF3D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e42a9f4d53_0_1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e42a9f4d53_0_1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031543" y="744566"/>
            <a:ext cx="1039450" cy="199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e42a9f4d53_0_1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501" y="2921594"/>
            <a:ext cx="5587874" cy="518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e42a9f4d53_0_1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6000" y="-597737"/>
            <a:ext cx="3451375" cy="320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e42a9f4d53_0_1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79463" y="-549474"/>
            <a:ext cx="328612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e42a9f4d53_0_11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8943" y="631305"/>
            <a:ext cx="292417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e42a9f4d53_0_11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2391" y="3223083"/>
            <a:ext cx="498592" cy="4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e42a9f4d53_0_11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91041" y="658413"/>
            <a:ext cx="8572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e42a9f4d53_0_11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58299" y="4475362"/>
            <a:ext cx="14097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e42a9f4d53_0_11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63149" y="3732761"/>
            <a:ext cx="6477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e42a9f4d53_0_11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45286" y="5019315"/>
            <a:ext cx="6477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e42a9f4d53_0_114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5400000">
            <a:off x="4382295" y="4728802"/>
            <a:ext cx="5810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e42a9f4d53_0_11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465793" y="-78308"/>
            <a:ext cx="14097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e42a9f4d53_0_114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39475" y="2659335"/>
            <a:ext cx="11525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e42a9f4d53_0_1147"/>
          <p:cNvSpPr/>
          <p:nvPr/>
        </p:nvSpPr>
        <p:spPr>
          <a:xfrm>
            <a:off x="533289" y="383980"/>
            <a:ext cx="11094900" cy="607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ge42a9f4d53_0_1147"/>
          <p:cNvGrpSpPr/>
          <p:nvPr/>
        </p:nvGrpSpPr>
        <p:grpSpPr>
          <a:xfrm>
            <a:off x="533309" y="440800"/>
            <a:ext cx="11095331" cy="5876181"/>
            <a:chOff x="533290" y="440806"/>
            <a:chExt cx="8676361" cy="4386519"/>
          </a:xfrm>
        </p:grpSpPr>
        <p:pic>
          <p:nvPicPr>
            <p:cNvPr id="193" name="Google Shape;193;ge42a9f4d53_0_114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ge42a9f4d53_0_114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ge42a9f4d53_0_114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ge42a9f4d53_0_114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ge42a9f4d53_0_1147"/>
          <p:cNvSpPr/>
          <p:nvPr/>
        </p:nvSpPr>
        <p:spPr>
          <a:xfrm>
            <a:off x="719903" y="591997"/>
            <a:ext cx="10752300" cy="5509200"/>
          </a:xfrm>
          <a:prstGeom prst="roundRect">
            <a:avLst>
              <a:gd fmla="val 6524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e42a9f4d53_0_114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140776" y="0"/>
            <a:ext cx="8763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42a9f4d53_0_114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438650" y="182281"/>
            <a:ext cx="829635" cy="76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42a9f4d53_0_114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0901" y="156164"/>
            <a:ext cx="990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e42a9f4d53_0_1147"/>
          <p:cNvSpPr/>
          <p:nvPr/>
        </p:nvSpPr>
        <p:spPr>
          <a:xfrm flipH="1" rot="10800000">
            <a:off x="726515" y="3354015"/>
            <a:ext cx="10745700" cy="2746500"/>
          </a:xfrm>
          <a:prstGeom prst="round2SameRect">
            <a:avLst>
              <a:gd fmla="val 11735" name="adj1"/>
              <a:gd fmla="val 0" name="adj2"/>
            </a:avLst>
          </a:prstGeom>
          <a:solidFill>
            <a:srgbClr val="FFF3D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e42a9f4d53_0_114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-6047248">
            <a:off x="11415299" y="5652120"/>
            <a:ext cx="13620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e42a9f4d53_0_114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6506629" y="5752927"/>
            <a:ext cx="1293910" cy="104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e42a9f4d53_0_114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rot="-3645422">
            <a:off x="9901617" y="5683770"/>
            <a:ext cx="1317825" cy="135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e42a9f4d53_0_11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1214835">
            <a:off x="11258662" y="4377295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e42a9f4d53_0_114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-149837" y="5801124"/>
            <a:ext cx="191452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e42a9f4d53_0_114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0884" y="4475362"/>
            <a:ext cx="116205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42a9f4d53_0_117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e42a9f4d53_0_117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1" name="Google Shape;211;ge42a9f4d53_0_117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e42a9f4d53_0_117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e42a9f4d53_0_117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42a9f4d53_0_11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ge42a9f4d53_0_118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ge42a9f4d53_0_118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ge42a9f4d53_0_118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ge42a9f4d53_0_118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e42a9f4d53_0_11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42a9f4d53_0_119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e42a9f4d53_0_1192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4" name="Google Shape;224;ge42a9f4d53_0_1192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ge42a9f4d53_0_1192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6" name="Google Shape;226;ge42a9f4d53_0_1192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ge42a9f4d53_0_119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e42a9f4d53_0_119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ge42a9f4d53_0_11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42a9f4d53_0_12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ge42a9f4d53_0_120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ge42a9f4d53_0_120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ge42a9f4d53_0_12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e42a9f4d53_0_858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e42a9f4d53_0_858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e42a9f4d53_0_858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e42a9f4d53_0_858"/>
          <p:cNvSpPr txBox="1"/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6" name="Google Shape;46;ge42a9f4d53_0_858"/>
          <p:cNvSpPr txBox="1"/>
          <p:nvPr>
            <p:ph idx="1" type="body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ge42a9f4d53_0_858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42a9f4d53_0_120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ge42a9f4d53_0_120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ge42a9f4d53_0_120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42a9f4d53_0_121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ge42a9f4d53_0_121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2" name="Google Shape;242;ge42a9f4d53_0_121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3" name="Google Shape;243;ge42a9f4d53_0_12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ge42a9f4d53_0_12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ge42a9f4d53_0_12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42a9f4d53_0_121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ge42a9f4d53_0_1217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Google Shape;249;ge42a9f4d53_0_1217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0" name="Google Shape;250;ge42a9f4d53_0_12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ge42a9f4d53_0_12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ge42a9f4d53_0_12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42a9f4d53_0_12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ge42a9f4d53_0_122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ge42a9f4d53_0_12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ge42a9f4d53_0_12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ge42a9f4d53_0_12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42a9f4d53_0_1230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ge42a9f4d53_0_123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ge42a9f4d53_0_123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ge42a9f4d53_0_12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ge42a9f4d53_0_12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标题和内容">
  <p:cSld name="2_标题和内容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标题和内容">
  <p:cSld name="7_标题和内容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5" name="Google Shape;28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1" name="Google Shape;29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42a9f4d53_0_891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e42a9f4d53_0_891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e42a9f4d53_0_891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e42a9f4d53_0_891"/>
          <p:cNvSpPr txBox="1"/>
          <p:nvPr>
            <p:ph idx="1" type="body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53" name="Google Shape;53;ge42a9f4d53_0_891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4" name="Google Shape;304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6" name="Google Shape;306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2" name="Google Shape;322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3" name="Google Shape;32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0" name="Google Shape;3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e42a9f4d53_0_825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ge42a9f4d53_0_825"/>
          <p:cNvGrpSpPr/>
          <p:nvPr/>
        </p:nvGrpSpPr>
        <p:grpSpPr>
          <a:xfrm>
            <a:off x="7458691" y="5281486"/>
            <a:ext cx="3880117" cy="1576482"/>
            <a:chOff x="6917201" y="0"/>
            <a:chExt cx="2227777" cy="863400"/>
          </a:xfrm>
        </p:grpSpPr>
        <p:sp>
          <p:nvSpPr>
            <p:cNvPr id="57" name="Google Shape;57;ge42a9f4d53_0_8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ge42a9f4d53_0_8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e42a9f4d53_0_8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ge42a9f4d53_0_825"/>
          <p:cNvGrpSpPr/>
          <p:nvPr/>
        </p:nvGrpSpPr>
        <p:grpSpPr>
          <a:xfrm>
            <a:off x="265761" y="3"/>
            <a:ext cx="3727292" cy="1444382"/>
            <a:chOff x="6917201" y="0"/>
            <a:chExt cx="2227777" cy="863400"/>
          </a:xfrm>
        </p:grpSpPr>
        <p:sp>
          <p:nvSpPr>
            <p:cNvPr id="61" name="Google Shape;61;ge42a9f4d53_0_8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e42a9f4d53_0_8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e42a9f4d53_0_8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ge42a9f4d53_0_825"/>
          <p:cNvSpPr txBox="1"/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ge42a9f4d53_0_825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42a9f4d53_0_837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e42a9f4d53_0_837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e42a9f4d53_0_837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e42a9f4d53_0_837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1" name="Google Shape;71;ge42a9f4d53_0_837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2" name="Google Shape;72;ge42a9f4d53_0_837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42a9f4d53_0_844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e42a9f4d53_0_844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e42a9f4d53_0_844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e42a9f4d53_0_844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8" name="Google Shape;78;ge42a9f4d53_0_844"/>
          <p:cNvSpPr txBox="1"/>
          <p:nvPr>
            <p:ph idx="1" type="body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9" name="Google Shape;79;ge42a9f4d53_0_844"/>
          <p:cNvSpPr txBox="1"/>
          <p:nvPr>
            <p:ph idx="2" type="body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0" name="Google Shape;80;ge42a9f4d53_0_844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42a9f4d53_0_85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e42a9f4d53_0_85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e42a9f4d53_0_852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e42a9f4d53_0_852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86" name="Google Shape;86;ge42a9f4d53_0_852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42a9f4d53_0_865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e42a9f4d53_0_865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ge42a9f4d53_0_865"/>
          <p:cNvGrpSpPr/>
          <p:nvPr/>
        </p:nvGrpSpPr>
        <p:grpSpPr>
          <a:xfrm>
            <a:off x="341188" y="-11"/>
            <a:ext cx="3001758" cy="1391229"/>
            <a:chOff x="3961956" y="4383950"/>
            <a:chExt cx="1160548" cy="548700"/>
          </a:xfrm>
        </p:grpSpPr>
        <p:sp>
          <p:nvSpPr>
            <p:cNvPr id="91" name="Google Shape;91;ge42a9f4d53_0_86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e42a9f4d53_0_86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e42a9f4d53_0_86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ge42a9f4d53_0_865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ge42a9f4d53_0_865"/>
          <p:cNvGrpSpPr/>
          <p:nvPr/>
        </p:nvGrpSpPr>
        <p:grpSpPr>
          <a:xfrm>
            <a:off x="46579" y="6029501"/>
            <a:ext cx="2124408" cy="822734"/>
            <a:chOff x="6917201" y="0"/>
            <a:chExt cx="2227777" cy="863400"/>
          </a:xfrm>
        </p:grpSpPr>
        <p:sp>
          <p:nvSpPr>
            <p:cNvPr id="96" name="Google Shape;96;ge42a9f4d53_0_86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e42a9f4d53_0_86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e42a9f4d53_0_86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ge42a9f4d53_0_865"/>
          <p:cNvGrpSpPr/>
          <p:nvPr/>
        </p:nvGrpSpPr>
        <p:grpSpPr>
          <a:xfrm>
            <a:off x="7848469" y="1657"/>
            <a:ext cx="4343272" cy="1681990"/>
            <a:chOff x="6917201" y="0"/>
            <a:chExt cx="2227777" cy="863400"/>
          </a:xfrm>
        </p:grpSpPr>
        <p:sp>
          <p:nvSpPr>
            <p:cNvPr id="100" name="Google Shape;100;ge42a9f4d53_0_86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e42a9f4d53_0_86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e42a9f4d53_0_86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ge42a9f4d53_0_865"/>
          <p:cNvSpPr txBox="1"/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04" name="Google Shape;104;ge42a9f4d53_0_865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42a9f4d53_0_883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e42a9f4d53_0_883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e42a9f4d53_0_883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e42a9f4d53_0_883"/>
          <p:cNvSpPr txBox="1"/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10" name="Google Shape;110;ge42a9f4d53_0_883"/>
          <p:cNvSpPr txBox="1"/>
          <p:nvPr>
            <p:ph idx="1" type="subTitle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ge42a9f4d53_0_883"/>
          <p:cNvSpPr txBox="1"/>
          <p:nvPr>
            <p:ph idx="2" type="body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2" name="Google Shape;112;ge42a9f4d53_0_883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42a9f4d53_0_79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1" name="Google Shape;11;ge42a9f4d53_0_793"/>
          <p:cNvSpPr txBox="1"/>
          <p:nvPr>
            <p:ph idx="1" type="body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b="0" i="0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e42a9f4d53_0_793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42a9f4d53_0_110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ge42a9f4d53_0_110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ge42a9f4d53_0_110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ge42a9f4d53_0_11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ge42a9f4d53_0_11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71" name="Google Shape;271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2" name="Google Shape;272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247650" y="266700"/>
              <a:ext cx="11696700" cy="6324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microbit.org/join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27.png"/><Relationship Id="rId6" Type="http://schemas.openxmlformats.org/officeDocument/2006/relationships/image" Target="../media/image46.png"/><Relationship Id="rId7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microbit.org/join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1.png"/><Relationship Id="rId7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microbit.org/join" TargetMode="External"/><Relationship Id="rId4" Type="http://schemas.openxmlformats.org/officeDocument/2006/relationships/image" Target="../media/image47.png"/><Relationship Id="rId5" Type="http://schemas.openxmlformats.org/officeDocument/2006/relationships/image" Target="../media/image27.png"/><Relationship Id="rId6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microbit.org/join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42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hyperlink" Target="http://microbit.org/join" TargetMode="External"/><Relationship Id="rId5" Type="http://schemas.openxmlformats.org/officeDocument/2006/relationships/image" Target="../media/image46.png"/><Relationship Id="rId6" Type="http://schemas.openxmlformats.org/officeDocument/2006/relationships/image" Target="../media/image4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5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jpg"/><Relationship Id="rId4" Type="http://schemas.openxmlformats.org/officeDocument/2006/relationships/image" Target="../media/image5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6.png"/><Relationship Id="rId4" Type="http://schemas.openxmlformats.org/officeDocument/2006/relationships/image" Target="../media/image62.png"/><Relationship Id="rId5" Type="http://schemas.openxmlformats.org/officeDocument/2006/relationships/image" Target="../media/image59.jpg"/><Relationship Id="rId6" Type="http://schemas.openxmlformats.org/officeDocument/2006/relationships/image" Target="../media/image58.png"/><Relationship Id="rId7" Type="http://schemas.openxmlformats.org/officeDocument/2006/relationships/image" Target="../media/image52.jpg"/><Relationship Id="rId8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Relationship Id="rId4" Type="http://schemas.openxmlformats.org/officeDocument/2006/relationships/hyperlink" Target="http://meet.google.com/hax-yvbc-ojk" TargetMode="External"/><Relationship Id="rId5" Type="http://schemas.openxmlformats.org/officeDocument/2006/relationships/hyperlink" Target="http://makecode.microbit.org" TargetMode="External"/><Relationship Id="rId6" Type="http://schemas.openxmlformats.org/officeDocument/2006/relationships/hyperlink" Target="http://microbit.org/joi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.png"/><Relationship Id="rId4" Type="http://schemas.openxmlformats.org/officeDocument/2006/relationships/image" Target="../media/image54.png"/><Relationship Id="rId5" Type="http://schemas.openxmlformats.org/officeDocument/2006/relationships/image" Target="../media/image6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line.me/ti/g/lj26r1OqPf" TargetMode="External"/><Relationship Id="rId4" Type="http://schemas.openxmlformats.org/officeDocument/2006/relationships/image" Target="../media/image2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hyperlink" Target="https://microbit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makecode.microbit.org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35.png"/><Relationship Id="rId6" Type="http://schemas.openxmlformats.org/officeDocument/2006/relationships/hyperlink" Target="https://classroom.microbit.org/" TargetMode="External"/><Relationship Id="rId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42a9f4d53_0_921"/>
          <p:cNvSpPr txBox="1"/>
          <p:nvPr>
            <p:ph type="ctrTitle"/>
          </p:nvPr>
        </p:nvSpPr>
        <p:spPr>
          <a:xfrm>
            <a:off x="1124900" y="3152875"/>
            <a:ext cx="9829200" cy="21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3333"/>
              <a:buNone/>
            </a:pPr>
            <a:r>
              <a:rPr b="1" lang="zh-TW" sz="50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micro:bit</a:t>
            </a:r>
            <a:r>
              <a:rPr b="1" lang="zh-TW" sz="5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lang="zh-TW" sz="5000">
                <a:solidFill>
                  <a:srgbClr val="E7438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x</a:t>
            </a:r>
            <a:r>
              <a:rPr b="1" lang="zh-TW" sz="5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lang="zh-TW" sz="5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SDGs </a:t>
            </a:r>
            <a:r>
              <a:rPr b="1" lang="zh-TW" sz="50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x</a:t>
            </a:r>
            <a:r>
              <a:rPr b="1" lang="zh-TW" sz="5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b="1" sz="5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3333"/>
              <a:buFont typeface="Arial"/>
              <a:buNone/>
            </a:pPr>
            <a:r>
              <a:rPr b="1" lang="zh-TW" sz="5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程式網路課程 課前通知</a:t>
            </a:r>
            <a:endParaRPr b="1" sz="5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50" name="Google Shape;350;ge42a9f4d53_0_9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">
            <a:off x="10045517" y="4550258"/>
            <a:ext cx="1545714" cy="167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e42a9f4d53_0_9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e42a9f4d53_0_9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3500" y="289700"/>
            <a:ext cx="4445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e42a9f4d53_0_9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2175" y="3152875"/>
            <a:ext cx="3917074" cy="14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42a9f4d53_0_592"/>
          <p:cNvSpPr txBox="1"/>
          <p:nvPr>
            <p:ph type="title"/>
          </p:nvPr>
        </p:nvSpPr>
        <p:spPr>
          <a:xfrm>
            <a:off x="280467" y="415800"/>
            <a:ext cx="120768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lang="zh-TW" sz="3700">
                <a:latin typeface="Microsoft JhengHei"/>
                <a:ea typeface="Microsoft JhengHei"/>
                <a:cs typeface="Microsoft JhengHei"/>
                <a:sym typeface="Microsoft JhengHei"/>
              </a:rPr>
              <a:t>micro:bit Classroom</a:t>
            </a:r>
            <a:r>
              <a:rPr b="1" lang="zh-TW" sz="37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_學生進入教室模式</a:t>
            </a:r>
            <a:r>
              <a:rPr b="1" lang="zh-TW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(輸入網址:</a:t>
            </a:r>
            <a:r>
              <a:rPr b="1" lang="zh-TW" sz="2400" u="sng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microbit.org/join</a:t>
            </a:r>
            <a:r>
              <a:rPr b="1"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1" sz="2400">
              <a:solidFill>
                <a:srgbClr val="1155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32" name="Google Shape;432;ge42a9f4d53_0_5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2406886"/>
            <a:ext cx="7665668" cy="387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e42a9f4d53_0_5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ge42a9f4d53_0_592"/>
          <p:cNvSpPr txBox="1"/>
          <p:nvPr/>
        </p:nvSpPr>
        <p:spPr>
          <a:xfrm>
            <a:off x="1357333" y="1295700"/>
            <a:ext cx="105585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81275" lIns="162525" spcFirstLastPara="1" rIns="162525" wrap="square" tIns="81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👉請先輸入上方網址進到教室登入畫面(如下圖)</a:t>
            </a:r>
            <a:br>
              <a:rPr b="1" i="0" lang="zh-TW" sz="2400" u="none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zh-TW" sz="2400" u="none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再</a:t>
            </a:r>
            <a:r>
              <a:rPr b="1" i="0" lang="zh-TW" sz="2400" u="none" cap="none" strike="noStrike">
                <a:solidFill>
                  <a:srgbClr val="70AD4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到line課程群組的記事本取得今日課程的教室密碼</a:t>
            </a:r>
            <a:r>
              <a:rPr b="1" i="0" lang="zh-TW" sz="2400" u="none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(一張圖片，示意如下)。</a:t>
            </a:r>
            <a:endParaRPr b="1" i="0" sz="2400" u="none" cap="none" strike="noStrike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35" name="Google Shape;435;ge42a9f4d53_0_5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42284" y="5849569"/>
            <a:ext cx="1523968" cy="6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e42a9f4d53_0_5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04800" y="2406899"/>
            <a:ext cx="2561452" cy="1813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ge42a9f4d53_0_592"/>
          <p:cNvCxnSpPr/>
          <p:nvPr/>
        </p:nvCxnSpPr>
        <p:spPr>
          <a:xfrm>
            <a:off x="9710933" y="2112267"/>
            <a:ext cx="365700" cy="484800"/>
          </a:xfrm>
          <a:prstGeom prst="straightConnector1">
            <a:avLst/>
          </a:prstGeom>
          <a:noFill/>
          <a:ln cap="flat" cmpd="sng" w="28575">
            <a:solidFill>
              <a:srgbClr val="F5372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42a9f4d53_0_602"/>
          <p:cNvSpPr txBox="1"/>
          <p:nvPr>
            <p:ph type="title"/>
          </p:nvPr>
        </p:nvSpPr>
        <p:spPr>
          <a:xfrm>
            <a:off x="262467" y="245400"/>
            <a:ext cx="112881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6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micro:bit Classroom</a:t>
            </a:r>
            <a:r>
              <a:rPr b="1" lang="zh-TW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_學生輸入教室密碼 </a:t>
            </a:r>
            <a:r>
              <a:rPr b="1"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b="1" lang="zh-TW" sz="2400" u="sng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microbit.org/join</a:t>
            </a:r>
            <a:r>
              <a:rPr b="1"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1" sz="2400">
              <a:solidFill>
                <a:srgbClr val="1155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43" name="Google Shape;443;ge42a9f4d53_0_6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e42a9f4d53_0_602"/>
          <p:cNvSpPr txBox="1"/>
          <p:nvPr/>
        </p:nvSpPr>
        <p:spPr>
          <a:xfrm>
            <a:off x="914400" y="1126067"/>
            <a:ext cx="107871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81275" lIns="162525" spcFirstLastPara="1" rIns="162525" wrap="square" tIns="81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👉依照圖片中的密碼：</a:t>
            </a:r>
            <a:br>
              <a:rPr b="1" i="0" lang="zh-TW" sz="2400" u="none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zh-TW" sz="2100" u="none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(1)於</a:t>
            </a:r>
            <a:r>
              <a:rPr b="1" i="0" lang="zh-TW" sz="2100" u="none" cap="none" strike="noStrike">
                <a:solidFill>
                  <a:srgbClr val="E7438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Classroom name</a:t>
            </a:r>
            <a:r>
              <a:rPr b="1" i="0" lang="zh-TW" sz="2100" u="sng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下拉式選單</a:t>
            </a:r>
            <a:r>
              <a:rPr b="1" i="0" lang="zh-TW" sz="2100" u="none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b="1" i="0" lang="zh-TW" sz="2100" u="sng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4個對應的圖案及英文單字</a:t>
            </a:r>
            <a:r>
              <a:rPr b="1" i="0" lang="zh-TW" sz="2100" u="none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並於</a:t>
            </a:r>
            <a:r>
              <a:rPr b="1" i="0" lang="zh-TW" sz="2100" u="none" cap="none" strike="noStrike">
                <a:solidFill>
                  <a:srgbClr val="E7438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PIN</a:t>
            </a:r>
            <a:r>
              <a:rPr b="1" i="0" lang="zh-TW" sz="2100" u="sng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輸入密碼</a:t>
            </a:r>
            <a:r>
              <a:rPr b="1" i="0" lang="zh-TW" sz="2100" u="none" cap="none" strike="noStrike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i="0" sz="2100" u="none" cap="none" strike="noStrike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45" name="Google Shape;445;ge42a9f4d53_0_6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284" y="5849569"/>
            <a:ext cx="1523968" cy="6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e42a9f4d53_0_6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1400" y="2357931"/>
            <a:ext cx="5649067" cy="28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e42a9f4d53_0_602"/>
          <p:cNvSpPr txBox="1"/>
          <p:nvPr/>
        </p:nvSpPr>
        <p:spPr>
          <a:xfrm>
            <a:off x="6096000" y="3264400"/>
            <a:ext cx="189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zh-TW" sz="19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※此為示意圖</a:t>
            </a:r>
            <a:endParaRPr b="1" i="0" sz="1900" u="none" cap="none" strike="noStrike">
              <a:solidFill>
                <a:srgbClr val="000000"/>
              </a:solidFill>
              <a:highlight>
                <a:srgbClr val="FFFF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48" name="Google Shape;448;ge42a9f4d53_0_602"/>
          <p:cNvPicPr preferRelativeResize="0"/>
          <p:nvPr/>
        </p:nvPicPr>
        <p:blipFill rotWithShape="1">
          <a:blip r:embed="rId7">
            <a:alphaModFix/>
          </a:blip>
          <a:srcRect b="24666" l="20027" r="20187" t="15865"/>
          <a:stretch/>
        </p:blipFill>
        <p:spPr>
          <a:xfrm>
            <a:off x="722367" y="2398467"/>
            <a:ext cx="5074930" cy="2998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ge42a9f4d53_0_602"/>
          <p:cNvCxnSpPr/>
          <p:nvPr/>
        </p:nvCxnSpPr>
        <p:spPr>
          <a:xfrm flipH="1">
            <a:off x="1536200" y="1892800"/>
            <a:ext cx="2935200" cy="1636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0" name="Google Shape;450;ge42a9f4d53_0_602"/>
          <p:cNvCxnSpPr/>
          <p:nvPr/>
        </p:nvCxnSpPr>
        <p:spPr>
          <a:xfrm>
            <a:off x="7035600" y="1901967"/>
            <a:ext cx="957900" cy="2340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1" name="Google Shape;451;ge42a9f4d53_0_602"/>
          <p:cNvCxnSpPr/>
          <p:nvPr/>
        </p:nvCxnSpPr>
        <p:spPr>
          <a:xfrm rot="10800000">
            <a:off x="8540567" y="4827700"/>
            <a:ext cx="2386500" cy="36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2" name="Google Shape;452;ge42a9f4d53_0_602"/>
          <p:cNvCxnSpPr/>
          <p:nvPr/>
        </p:nvCxnSpPr>
        <p:spPr>
          <a:xfrm flipH="1" rot="-5400000">
            <a:off x="8851567" y="2807033"/>
            <a:ext cx="2962500" cy="11889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e42a9f4d53_0_616"/>
          <p:cNvSpPr txBox="1"/>
          <p:nvPr>
            <p:ph type="title"/>
          </p:nvPr>
        </p:nvSpPr>
        <p:spPr>
          <a:xfrm>
            <a:off x="262467" y="448600"/>
            <a:ext cx="112881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67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micro:bit Classroom</a:t>
            </a:r>
            <a:r>
              <a:rPr b="1" lang="zh-TW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_學生輸入名字 </a:t>
            </a:r>
            <a:r>
              <a:rPr b="1"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b="1" lang="zh-TW" sz="2400" u="sng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microbit.org/join</a:t>
            </a:r>
            <a:r>
              <a:rPr b="1"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1" sz="2400">
              <a:solidFill>
                <a:srgbClr val="1155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58" name="Google Shape;458;ge42a9f4d53_0_6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4800" y="1706266"/>
            <a:ext cx="9641235" cy="425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e42a9f4d53_0_6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e42a9f4d53_0_6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42284" y="5849569"/>
            <a:ext cx="1523968" cy="6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e42a9f4d53_0_616"/>
          <p:cNvSpPr/>
          <p:nvPr/>
        </p:nvSpPr>
        <p:spPr>
          <a:xfrm>
            <a:off x="8824406" y="4722920"/>
            <a:ext cx="1313893" cy="67470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e42a9f4d53_0_616"/>
          <p:cNvSpPr/>
          <p:nvPr/>
        </p:nvSpPr>
        <p:spPr>
          <a:xfrm rot="-4149503">
            <a:off x="7856041" y="3962287"/>
            <a:ext cx="234841" cy="15796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e42a9f4d53_0_616"/>
          <p:cNvSpPr txBox="1"/>
          <p:nvPr/>
        </p:nvSpPr>
        <p:spPr>
          <a:xfrm>
            <a:off x="4452151" y="5068921"/>
            <a:ext cx="61167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鍵入名字後按</a:t>
            </a:r>
            <a:r>
              <a:rPr b="1" i="0" lang="zh-TW" sz="20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Continue</a:t>
            </a:r>
            <a:r>
              <a:rPr b="1" i="0" lang="zh-TW" sz="20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登錄線上教室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42a9f4d53_0_623"/>
          <p:cNvSpPr txBox="1"/>
          <p:nvPr>
            <p:ph type="title"/>
          </p:nvPr>
        </p:nvSpPr>
        <p:spPr>
          <a:xfrm>
            <a:off x="452000" y="245400"/>
            <a:ext cx="112881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6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micro:bit Classroom</a:t>
            </a:r>
            <a:r>
              <a:rPr b="1" lang="zh-TW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_成功進入教室模式 </a:t>
            </a:r>
            <a:r>
              <a:rPr b="1"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b="1" lang="zh-TW" sz="2400" u="sng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microbit.org/join</a:t>
            </a:r>
            <a:r>
              <a:rPr b="1"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1" sz="2400">
              <a:solidFill>
                <a:srgbClr val="1155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69" name="Google Shape;469;ge42a9f4d53_0_6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000" y="2076701"/>
            <a:ext cx="11089999" cy="434490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e42a9f4d53_0_623"/>
          <p:cNvSpPr txBox="1"/>
          <p:nvPr/>
        </p:nvSpPr>
        <p:spPr>
          <a:xfrm>
            <a:off x="1474800" y="995400"/>
            <a:ext cx="9726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zh-TW" sz="1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※請確認下方各個顏色的積木是否為</a:t>
            </a:r>
            <a:r>
              <a:rPr b="1" i="0" lang="zh-TW" sz="1900" u="none" cap="none" strike="noStrike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英文版本</a:t>
            </a:r>
            <a:r>
              <a:rPr b="1" i="0" lang="zh-TW" sz="1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br>
              <a:rPr b="1" i="0" lang="zh-TW" sz="1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zh-TW" sz="1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如果仍顯示中文版，請關閉網頁並回到</a:t>
            </a:r>
            <a:r>
              <a:rPr b="1" i="0" lang="zh-TW" sz="1900" u="sng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網址：makecode.microbit.org</a:t>
            </a:r>
            <a:r>
              <a:rPr b="1" i="0" lang="zh-TW" sz="1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修改語言後，</a:t>
            </a:r>
            <a:endParaRPr b="1" i="0" sz="19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zh-TW" sz="1900" u="sng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再次輸入教室網址：microbit.org/join及密碼</a:t>
            </a:r>
            <a:r>
              <a:rPr b="1" i="0" lang="zh-TW" sz="19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，重新回到教室中。</a:t>
            </a:r>
            <a:endParaRPr b="1" i="0" sz="19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71" name="Google Shape;471;ge42a9f4d53_0_623"/>
          <p:cNvSpPr/>
          <p:nvPr/>
        </p:nvSpPr>
        <p:spPr>
          <a:xfrm rot="1140306">
            <a:off x="4790762" y="2202975"/>
            <a:ext cx="409946" cy="119747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ge42a9f4d53_0_6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e42a9f4d53_0_623"/>
          <p:cNvSpPr/>
          <p:nvPr/>
        </p:nvSpPr>
        <p:spPr>
          <a:xfrm>
            <a:off x="3701988" y="3008649"/>
            <a:ext cx="1748901" cy="341295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e42a9f4d53_0_631"/>
          <p:cNvSpPr txBox="1"/>
          <p:nvPr>
            <p:ph idx="4294967295" type="title"/>
          </p:nvPr>
        </p:nvSpPr>
        <p:spPr>
          <a:xfrm>
            <a:off x="352800" y="289300"/>
            <a:ext cx="12305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zh-TW" sz="38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micro:bit classroom 線上教室</a:t>
            </a:r>
            <a:r>
              <a:rPr b="1" lang="zh-TW" sz="3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_學生端注意事項</a:t>
            </a:r>
            <a:endParaRPr b="1" sz="3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0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79" name="Google Shape;479;ge42a9f4d53_0_6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ge42a9f4d53_0_631"/>
          <p:cNvSpPr txBox="1"/>
          <p:nvPr/>
        </p:nvSpPr>
        <p:spPr>
          <a:xfrm>
            <a:off x="352800" y="1409767"/>
            <a:ext cx="11505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zh-TW" sz="21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1.學生請</a:t>
            </a:r>
            <a:r>
              <a:rPr b="1" i="0" lang="zh-TW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避免按下F</a:t>
            </a:r>
            <a:r>
              <a:rPr b="1" i="0" lang="zh-TW" sz="21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5或</a:t>
            </a:r>
            <a:r>
              <a:rPr b="1" i="0" lang="zh-TW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重新整理按鈕</a:t>
            </a:r>
            <a:r>
              <a:rPr b="1" i="0" lang="zh-TW" sz="21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，這將會</a:t>
            </a:r>
            <a:r>
              <a:rPr b="1" i="0" lang="zh-TW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跳離教室</a:t>
            </a:r>
            <a:r>
              <a:rPr b="1" i="0" lang="zh-TW" sz="21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，回到填寫教室密碼的頁面(如下圖)。</a:t>
            </a:r>
            <a:endParaRPr b="1" i="0" sz="2100" u="none" cap="none" strike="noStrike">
              <a:solidFill>
                <a:schemeClr val="dk1"/>
              </a:solidFill>
              <a:highlight>
                <a:srgbClr val="0000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81" name="Google Shape;481;ge42a9f4d53_0_6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4951" y="5884969"/>
            <a:ext cx="1523968" cy="6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e42a9f4d53_0_6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9967" y="1906833"/>
            <a:ext cx="8241301" cy="443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e42a9f4d53_0_639"/>
          <p:cNvSpPr txBox="1"/>
          <p:nvPr>
            <p:ph idx="4294967295" type="title"/>
          </p:nvPr>
        </p:nvSpPr>
        <p:spPr>
          <a:xfrm>
            <a:off x="759200" y="289300"/>
            <a:ext cx="12305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zh-TW" sz="38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micro:bit classroom 線上教室</a:t>
            </a:r>
            <a:r>
              <a:rPr b="1" lang="zh-TW" sz="3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_學生端注意事項</a:t>
            </a:r>
            <a:endParaRPr b="1" sz="3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0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88" name="Google Shape;488;ge42a9f4d53_0_6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e42a9f4d53_0_639"/>
          <p:cNvSpPr txBox="1"/>
          <p:nvPr/>
        </p:nvSpPr>
        <p:spPr>
          <a:xfrm>
            <a:off x="352800" y="1147700"/>
            <a:ext cx="1157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2.課程尚未結束前，請</a:t>
            </a:r>
            <a:r>
              <a:rPr b="1" i="0" lang="zh-TW" sz="2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避免按下</a:t>
            </a: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右上角的</a:t>
            </a:r>
            <a:r>
              <a:rPr b="1" i="0" lang="zh-TW" sz="2300" u="none" cap="none" strike="noStrike">
                <a:solidFill>
                  <a:srgbClr val="FF0000"/>
                </a:solidFill>
                <a:highlight>
                  <a:srgbClr val="B7B7B7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I've finished</a:t>
            </a:r>
            <a:b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它將於調查完學生上課滿意度後(圖A)跳離教室(圖B)。</a:t>
            </a:r>
            <a:endParaRPr b="1" i="0" sz="2300" u="none" cap="none" strike="noStrike">
              <a:solidFill>
                <a:schemeClr val="dk1"/>
              </a:solidFill>
              <a:highlight>
                <a:srgbClr val="0000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90" name="Google Shape;490;ge42a9f4d53_0_6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4951" y="5884969"/>
            <a:ext cx="1523968" cy="6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e42a9f4d53_0_6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800" y="3114100"/>
            <a:ext cx="4044800" cy="174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e42a9f4d53_0_6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6067" y="3114083"/>
            <a:ext cx="7362867" cy="271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e42a9f4d53_0_6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72633" y="1147700"/>
            <a:ext cx="36322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e42a9f4d53_0_639"/>
          <p:cNvSpPr txBox="1"/>
          <p:nvPr/>
        </p:nvSpPr>
        <p:spPr>
          <a:xfrm>
            <a:off x="304800" y="2641600"/>
            <a:ext cx="6867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※圖A                                               ※圖B</a:t>
            </a:r>
            <a:endParaRPr b="1" i="0" sz="23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e42a9f4d53_0_678"/>
          <p:cNvSpPr txBox="1"/>
          <p:nvPr>
            <p:ph idx="4294967295" type="title"/>
          </p:nvPr>
        </p:nvSpPr>
        <p:spPr>
          <a:xfrm>
            <a:off x="251200" y="289300"/>
            <a:ext cx="12305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zh-TW" sz="38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micro:bit classroom 線上教室</a:t>
            </a:r>
            <a:r>
              <a:rPr b="1" lang="zh-TW" sz="3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_學生重新進入教室方法</a:t>
            </a:r>
            <a:endParaRPr b="1" sz="3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0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00" name="Google Shape;500;ge42a9f4d53_0_6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ge42a9f4d53_0_678"/>
          <p:cNvSpPr txBox="1"/>
          <p:nvPr/>
        </p:nvSpPr>
        <p:spPr>
          <a:xfrm>
            <a:off x="352800" y="1147700"/>
            <a:ext cx="1157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1.重新回到輸入教室密碼的頁面(</a:t>
            </a:r>
            <a:r>
              <a:rPr b="1" i="0" lang="zh-TW" sz="2300" u="sng" cap="none" strike="noStrike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microbit.org/join)</a:t>
            </a: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。鍵入密碼後按下</a:t>
            </a:r>
            <a:r>
              <a:rPr b="1" i="0" lang="zh-TW" sz="23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Continue</a:t>
            </a: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i="0" sz="2300" u="none" cap="none" strike="noStrike">
              <a:solidFill>
                <a:schemeClr val="dk1"/>
              </a:solidFill>
              <a:highlight>
                <a:srgbClr val="0000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02" name="Google Shape;502;ge42a9f4d53_0_6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4951" y="5884969"/>
            <a:ext cx="1523968" cy="6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e42a9f4d53_0_6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6433" y="1742900"/>
            <a:ext cx="8371753" cy="434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e42a9f4d53_0_686"/>
          <p:cNvSpPr txBox="1"/>
          <p:nvPr>
            <p:ph idx="4294967295" type="title"/>
          </p:nvPr>
        </p:nvSpPr>
        <p:spPr>
          <a:xfrm>
            <a:off x="22600" y="289300"/>
            <a:ext cx="12305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zh-TW" sz="360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micro:bit classroom 線上教室</a:t>
            </a:r>
            <a:r>
              <a:rPr b="1" lang="zh-TW" sz="36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_學生重新進入教室方法</a:t>
            </a:r>
            <a:endParaRPr b="1" sz="36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0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09" name="Google Shape;509;ge42a9f4d53_0_6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e42a9f4d53_0_686"/>
          <p:cNvSpPr txBox="1"/>
          <p:nvPr/>
        </p:nvSpPr>
        <p:spPr>
          <a:xfrm>
            <a:off x="556000" y="1554100"/>
            <a:ext cx="1157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2.利用左圖中的</a:t>
            </a:r>
            <a:r>
              <a:rPr b="1" i="0" lang="zh-TW" sz="2300" u="none" cap="none" strike="noStrike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「Find your name」</a:t>
            </a: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b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(如右圖)</a:t>
            </a:r>
            <a:r>
              <a:rPr b="1" i="0" lang="zh-TW" sz="23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輸入之前使用的名稱</a:t>
            </a: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按下</a:t>
            </a:r>
            <a:r>
              <a:rPr b="1" i="0" lang="zh-TW" sz="23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Continue</a:t>
            </a:r>
            <a:r>
              <a:rPr b="1" i="0" lang="zh-TW" sz="23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即可恢復原本進行中的編程。</a:t>
            </a:r>
            <a:endParaRPr b="1" i="0" sz="2300" u="none" cap="none" strike="noStrike">
              <a:solidFill>
                <a:schemeClr val="dk1"/>
              </a:solidFill>
              <a:highlight>
                <a:srgbClr val="0000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11" name="Google Shape;511;ge42a9f4d53_0_6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4951" y="5884969"/>
            <a:ext cx="1523968" cy="6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e42a9f4d53_0_6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800" y="2522795"/>
            <a:ext cx="5892800" cy="319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e42a9f4d53_0_6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5600" y="2633650"/>
            <a:ext cx="5540000" cy="296877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e42a9f4d53_0_686"/>
          <p:cNvSpPr/>
          <p:nvPr/>
        </p:nvSpPr>
        <p:spPr>
          <a:xfrm>
            <a:off x="5569033" y="4230467"/>
            <a:ext cx="842700" cy="46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b80ae604ae_0_137"/>
          <p:cNvSpPr txBox="1"/>
          <p:nvPr>
            <p:ph idx="4294967295" type="title"/>
          </p:nvPr>
        </p:nvSpPr>
        <p:spPr>
          <a:xfrm>
            <a:off x="124199" y="27150"/>
            <a:ext cx="11153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【課程內容1】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1" name="Google Shape;521;gb80ae604ae_0_137"/>
          <p:cNvSpPr txBox="1"/>
          <p:nvPr>
            <p:ph idx="1" type="body"/>
          </p:nvPr>
        </p:nvSpPr>
        <p:spPr>
          <a:xfrm>
            <a:off x="685800" y="995353"/>
            <a:ext cx="105156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zh-TW" sz="2090">
                <a:latin typeface="Microsoft JhengHei"/>
                <a:ea typeface="Microsoft JhengHei"/>
                <a:cs typeface="Microsoft JhengHei"/>
                <a:sym typeface="Microsoft JhengHei"/>
              </a:rPr>
              <a:t>6小時學會用科技能力解決聯合國永續發展目標SDGs - BBC micro:bit 線上程式課程</a:t>
            </a:r>
            <a:endParaRPr b="1" sz="209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zh-TW" sz="2090">
                <a:latin typeface="Microsoft JhengHei"/>
                <a:ea typeface="Microsoft JhengHei"/>
                <a:cs typeface="Microsoft JhengHei"/>
                <a:sym typeface="Microsoft JhengHei"/>
              </a:rPr>
              <a:t>根據教育部108年新課綱結合聯合國永續發展目標（SDGS)所推出的台灣指南，</a:t>
            </a:r>
            <a:endParaRPr b="1" sz="209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zh-TW" sz="2090">
                <a:latin typeface="Microsoft JhengHei"/>
                <a:ea typeface="Microsoft JhengHei"/>
                <a:cs typeface="Microsoft JhengHei"/>
                <a:sym typeface="Microsoft JhengHei"/>
              </a:rPr>
              <a:t>以專案發想方式，體驗STEAM教育核心</a:t>
            </a:r>
            <a:r>
              <a:rPr b="1" lang="zh-TW" sz="2035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035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b="1" sz="2035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Picture 3" id="522" name="Google Shape;522;gb80ae604ae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675" y="2272750"/>
            <a:ext cx="4580575" cy="39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b80ae604ae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512" y="2272750"/>
            <a:ext cx="5459889" cy="399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b80ae604ae_0_142"/>
          <p:cNvSpPr txBox="1"/>
          <p:nvPr>
            <p:ph idx="4294967295" type="title"/>
          </p:nvPr>
        </p:nvSpPr>
        <p:spPr>
          <a:xfrm>
            <a:off x="29899" y="-10570"/>
            <a:ext cx="11153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【課程內容2】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0" name="Google Shape;530;gb80ae604ae_0_142"/>
          <p:cNvSpPr txBox="1"/>
          <p:nvPr>
            <p:ph idx="1" type="body"/>
          </p:nvPr>
        </p:nvSpPr>
        <p:spPr>
          <a:xfrm>
            <a:off x="546900" y="1063075"/>
            <a:ext cx="113097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本次課程特別結合英國BBC micro:bit教育基金會豐富的教學資源 </a:t>
            </a: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（micro:bit educational foundation）</a:t>
            </a:r>
            <a:endParaRPr b="1" sz="1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zh-TW" sz="2000"/>
              <a:t>透過基金會於2021年1月份甫推出的Do your bit全球SDGs創意挑戰賽做為本次課程出發點</a:t>
            </a:r>
            <a:endParaRPr b="1" sz="2000"/>
          </a:p>
        </p:txBody>
      </p:sp>
      <p:pic>
        <p:nvPicPr>
          <p:cNvPr id="531" name="Google Shape;531;gb80ae604ae_0_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900" y="1793843"/>
            <a:ext cx="3980712" cy="442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b80ae604ae_0_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788" y="1929689"/>
            <a:ext cx="3269079" cy="177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b80ae604ae_0_142"/>
          <p:cNvPicPr preferRelativeResize="0"/>
          <p:nvPr/>
        </p:nvPicPr>
        <p:blipFill rotWithShape="1">
          <a:blip r:embed="rId5">
            <a:alphaModFix/>
          </a:blip>
          <a:srcRect b="0" l="0" r="50000" t="0"/>
          <a:stretch/>
        </p:blipFill>
        <p:spPr>
          <a:xfrm>
            <a:off x="4643788" y="3879453"/>
            <a:ext cx="1634540" cy="2448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ds rise to the &amp;#39;do your :bit&amp;#39; challenge | micro:bit" id="534" name="Google Shape;534;gb80ae604ae_0_1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0726" y="1929689"/>
            <a:ext cx="3334374" cy="2742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 Your :bit Challenge - Strawbees" id="535" name="Google Shape;535;gb80ae604ae_0_1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3326" y="4751056"/>
            <a:ext cx="5130149" cy="157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b80ae604ae_0_1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20315" y="3632799"/>
            <a:ext cx="1605834" cy="1224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ge42a9f4d53_0_1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1102" y="638263"/>
            <a:ext cx="3315700" cy="74491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e42a9f4d53_0_1102"/>
          <p:cNvSpPr/>
          <p:nvPr/>
        </p:nvSpPr>
        <p:spPr>
          <a:xfrm>
            <a:off x="1363042" y="889039"/>
            <a:ext cx="99591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e42a9f4d53_0_1102"/>
          <p:cNvSpPr txBox="1"/>
          <p:nvPr/>
        </p:nvSpPr>
        <p:spPr>
          <a:xfrm>
            <a:off x="1363042" y="843000"/>
            <a:ext cx="101436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【課前通知】</a:t>
            </a:r>
            <a:endParaRPr b="1" i="0" sz="4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micro:bit 程式網路研習課程</a:t>
            </a:r>
            <a:endParaRPr b="1" i="0" sz="4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zh-TW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endParaRPr b="1" i="0" sz="32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● 準備工具：電腦、滑鼠、鏡頭、手機、耳機麥克風（手機通訊用）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● 線上課程Google meet連結：</a:t>
            </a:r>
            <a:r>
              <a:rPr b="1" i="0" lang="zh-TW" sz="2400" u="sng" cap="none" strike="noStrike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meet.google.com/hax-yvbc-ojk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● Microsoft MakeCode編程平台連結：</a:t>
            </a:r>
            <a:r>
              <a:rPr b="1" i="0" lang="zh-TW" sz="2400" u="sng" cap="none" strike="noStrike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/>
              </a:rPr>
              <a:t>makecode.microbit.org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● Micro:bit classroom 線上教室登錄連結：</a:t>
            </a:r>
            <a:r>
              <a:rPr b="1" i="0" lang="zh-TW" sz="2400" u="sng" cap="none" strike="noStrike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  <a:t>microbit.org/join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(當天上課提供教室登錄密碼)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● 講師：micro:bit </a:t>
            </a: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原廠</a:t>
            </a: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專業講師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● 課程內容：BBC micro:bit x SDGs 程式應用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b80ae604ae_0_147"/>
          <p:cNvSpPr txBox="1"/>
          <p:nvPr>
            <p:ph idx="4294967295" type="title"/>
          </p:nvPr>
        </p:nvSpPr>
        <p:spPr>
          <a:xfrm>
            <a:off x="34922" y="52955"/>
            <a:ext cx="11153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【課程內容3】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3" name="Google Shape;543;gb80ae604ae_0_147"/>
          <p:cNvSpPr txBox="1"/>
          <p:nvPr>
            <p:ph idx="1" type="body"/>
          </p:nvPr>
        </p:nvSpPr>
        <p:spPr>
          <a:xfrm>
            <a:off x="284375" y="1159825"/>
            <a:ext cx="11594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1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課程學習方式以微軟makecode線上編程環境，以線上模擬器驗證學員編碼成果，達成最佳學習體驗。</a:t>
            </a:r>
            <a:endParaRPr b="1"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1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並搭配最新推出的 micro:bit classroom 遠距編程教室，透過講師手把手地快速學會直覺式的圖像化積木程式</a:t>
            </a:r>
            <a:endParaRPr b="1"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1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本次全球永續目標的解碼任務，我們邀請到台灣最專業的STEAM教學團隊Oursteam教育團隊的老師！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44" name="Google Shape;544;gb80ae604ae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133" y="2379547"/>
            <a:ext cx="3375661" cy="195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b80ae604ae_0_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870" y="4372476"/>
            <a:ext cx="3375660" cy="207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b80ae604ae_0_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1983" y="2379547"/>
            <a:ext cx="7014626" cy="387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b80ae604ae_0_164"/>
          <p:cNvSpPr txBox="1"/>
          <p:nvPr>
            <p:ph idx="4294967295" type="title"/>
          </p:nvPr>
        </p:nvSpPr>
        <p:spPr>
          <a:xfrm>
            <a:off x="-14576" y="191939"/>
            <a:ext cx="11153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【課程注意事項】</a:t>
            </a:r>
            <a:endParaRPr b="1"/>
          </a:p>
        </p:txBody>
      </p:sp>
      <p:sp>
        <p:nvSpPr>
          <p:cNvPr id="553" name="Google Shape;553;gb80ae604ae_0_164"/>
          <p:cNvSpPr txBox="1"/>
          <p:nvPr>
            <p:ph idx="1" type="body"/>
          </p:nvPr>
        </p:nvSpPr>
        <p:spPr>
          <a:xfrm>
            <a:off x="519300" y="1332191"/>
            <a:ext cx="111534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📍 軟硬體設備測試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請大家在</a:t>
            </a:r>
            <a:r>
              <a:rPr b="1" lang="zh-TW" sz="2000" u="sng">
                <a:latin typeface="Microsoft JhengHei"/>
                <a:ea typeface="Microsoft JhengHei"/>
                <a:cs typeface="Microsoft JhengHei"/>
                <a:sym typeface="Microsoft JhengHei"/>
              </a:rPr>
              <a:t>上課前20分鐘</a:t>
            </a: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即可點選Google Meet 網址進入Google Meet會議室，請記得測試Google Meet會議室連網狀態、並完成環境測試(聲音與視訊)。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欲使用</a:t>
            </a:r>
            <a:r>
              <a:rPr b="1" lang="zh-TW"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雙設備</a:t>
            </a: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建議首選</a:t>
            </a:r>
            <a:r>
              <a:rPr b="1" lang="zh-TW" sz="2000" u="sng">
                <a:latin typeface="Microsoft JhengHei"/>
                <a:ea typeface="Microsoft JhengHei"/>
                <a:cs typeface="Microsoft JhengHei"/>
                <a:sym typeface="Microsoft JhengHei"/>
              </a:rPr>
              <a:t>平版</a:t>
            </a: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b="1" lang="zh-TW" sz="2000" u="sng">
                <a:latin typeface="Microsoft JhengHei"/>
                <a:ea typeface="Microsoft JhengHei"/>
                <a:cs typeface="Microsoft JhengHei"/>
                <a:sym typeface="Microsoft JhengHei"/>
              </a:rPr>
              <a:t>電腦</a:t>
            </a: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。平板可作為Google Meet會議室課程螢幕觀課設備，電腦可作為操作撰寫程式設備。若欲使用手機登錄Google Meet會議室，需事先下載Google Meet應用程式，並確定觀課螢幕或播放音量是否會太小。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📍 課程先備資訊 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請於課前先詳讀並準備Line群組提供之課前預習資訊，並於課前熟悉平台語言轉換操作。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當天登入線上Google Meet會議室連結請記得於留言區留下本人真實姓名作為簽到識別。</a:t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課前若有任何問題請在Line群組上反應；課程進行中不提供錄影，請各位夥伴專心上課唷！</a:t>
            </a:r>
            <a:b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我們會在</a:t>
            </a: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表定時間</a:t>
            </a:r>
            <a:r>
              <a:rPr b="1"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準時開始線上課程！期待與大家在空中見面~</a:t>
            </a:r>
            <a:endParaRPr/>
          </a:p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 b="1"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80ae604ae_0_0"/>
          <p:cNvSpPr txBox="1"/>
          <p:nvPr>
            <p:ph idx="4294967295" type="title"/>
          </p:nvPr>
        </p:nvSpPr>
        <p:spPr>
          <a:xfrm>
            <a:off x="847011" y="606203"/>
            <a:ext cx="11153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【通知內容】</a:t>
            </a:r>
            <a:endParaRPr b="1" sz="4000"/>
          </a:p>
        </p:txBody>
      </p:sp>
      <p:sp>
        <p:nvSpPr>
          <p:cNvPr id="367" name="Google Shape;367;gb80ae604ae_0_0"/>
          <p:cNvSpPr txBox="1"/>
          <p:nvPr>
            <p:ph idx="4294967295" type="body"/>
          </p:nvPr>
        </p:nvSpPr>
        <p:spPr>
          <a:xfrm>
            <a:off x="1421925" y="1748875"/>
            <a:ext cx="9997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確定參加本次課程者，請加入課程專屬LINE群組▼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8" name="Google Shape;368;gb80ae604ae_0_0"/>
          <p:cNvSpPr txBox="1"/>
          <p:nvPr/>
        </p:nvSpPr>
        <p:spPr>
          <a:xfrm>
            <a:off x="2057351" y="3783426"/>
            <a:ext cx="4754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</a:t>
            </a:r>
            <a:r>
              <a:rPr lang="zh-TW" sz="2800"/>
              <a:t>群組開立後再提供網址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gb80ae604a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9232" y="2602006"/>
            <a:ext cx="2475614" cy="247561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b80ae604ae_0_0"/>
          <p:cNvSpPr txBox="1"/>
          <p:nvPr/>
        </p:nvSpPr>
        <p:spPr>
          <a:xfrm>
            <a:off x="2288943" y="2934969"/>
            <a:ext cx="4646429" cy="760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zh-TW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點擊連結加入或掃描QR code</a:t>
            </a:r>
            <a:endParaRPr b="1" i="0" sz="2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42a9f4d53_0_474"/>
          <p:cNvSpPr txBox="1"/>
          <p:nvPr>
            <p:ph type="ctrTitle"/>
          </p:nvPr>
        </p:nvSpPr>
        <p:spPr>
          <a:xfrm>
            <a:off x="1202833" y="2832300"/>
            <a:ext cx="97164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科技教具</a:t>
            </a:r>
            <a:r>
              <a:rPr b="1" lang="zh-TW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micro:bit V2</a:t>
            </a:r>
            <a:br>
              <a:rPr b="1" lang="zh-TW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Microsoft MakeCode</a:t>
            </a:r>
            <a:r>
              <a:rPr b="1"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編程平台設置</a:t>
            </a:r>
            <a:endParaRPr b="1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6" name="Google Shape;376;ge42a9f4d53_0_4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53705">
            <a:off x="9631292" y="4692508"/>
            <a:ext cx="1545714" cy="167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e42a9f4d53_0_4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e42a9f4d53_0_4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3500" y="289700"/>
            <a:ext cx="4445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b80ae604ae_0_58"/>
          <p:cNvPicPr preferRelativeResize="0"/>
          <p:nvPr/>
        </p:nvPicPr>
        <p:blipFill rotWithShape="1">
          <a:blip r:embed="rId3">
            <a:alphaModFix/>
          </a:blip>
          <a:srcRect b="5838" l="0" r="0" t="0"/>
          <a:stretch/>
        </p:blipFill>
        <p:spPr>
          <a:xfrm>
            <a:off x="1674813" y="1377950"/>
            <a:ext cx="7967664" cy="4756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5" name="Google Shape;385;gb80ae604ae_0_58"/>
          <p:cNvSpPr txBox="1"/>
          <p:nvPr/>
        </p:nvSpPr>
        <p:spPr>
          <a:xfrm>
            <a:off x="871538" y="903288"/>
            <a:ext cx="1076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2600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進入官方編程平台 </a:t>
            </a:r>
            <a:r>
              <a:rPr b="1" i="0" lang="zh-TW" sz="2600" u="sng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https://microbit.org/</a:t>
            </a:r>
            <a:r>
              <a:rPr b="1" i="0" lang="zh-TW" sz="2600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後  ，點選 Let’s code</a:t>
            </a:r>
            <a:endParaRPr b="1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b80ae604ae_0_58"/>
          <p:cNvSpPr/>
          <p:nvPr/>
        </p:nvSpPr>
        <p:spPr>
          <a:xfrm>
            <a:off x="6953250" y="1619250"/>
            <a:ext cx="666600" cy="6666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b80ae604ae_0_58"/>
          <p:cNvSpPr/>
          <p:nvPr/>
        </p:nvSpPr>
        <p:spPr>
          <a:xfrm rot="2029662">
            <a:off x="7564530" y="688980"/>
            <a:ext cx="380997" cy="9967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b80ae604ae_0_58"/>
          <p:cNvSpPr txBox="1"/>
          <p:nvPr/>
        </p:nvSpPr>
        <p:spPr>
          <a:xfrm>
            <a:off x="762000" y="285750"/>
            <a:ext cx="4446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zh-TW" sz="27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【連接 micro:bit 到電腦】</a:t>
            </a:r>
            <a:endParaRPr b="1" i="0" sz="27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80ae604ae_0_64"/>
          <p:cNvSpPr txBox="1"/>
          <p:nvPr/>
        </p:nvSpPr>
        <p:spPr>
          <a:xfrm>
            <a:off x="871538" y="903288"/>
            <a:ext cx="1076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2600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進入Let’s code後，點選</a:t>
            </a:r>
            <a:r>
              <a:rPr b="0" i="0" lang="zh-TW" sz="2600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zh-TW" sz="26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MakeCode editor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b80ae604ae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100" y="1574800"/>
            <a:ext cx="8975726" cy="48069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6" name="Google Shape;396;gb80ae604ae_0_64"/>
          <p:cNvSpPr/>
          <p:nvPr/>
        </p:nvSpPr>
        <p:spPr>
          <a:xfrm>
            <a:off x="2857500" y="2679700"/>
            <a:ext cx="1047600" cy="10476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b80ae604ae_0_64"/>
          <p:cNvSpPr/>
          <p:nvPr/>
        </p:nvSpPr>
        <p:spPr>
          <a:xfrm>
            <a:off x="2952750" y="1809750"/>
            <a:ext cx="857400" cy="998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b80ae604ae_0_64"/>
          <p:cNvSpPr txBox="1"/>
          <p:nvPr/>
        </p:nvSpPr>
        <p:spPr>
          <a:xfrm>
            <a:off x="762000" y="285750"/>
            <a:ext cx="4446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zh-TW" sz="27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【連接 micro:bit 到電腦】</a:t>
            </a:r>
            <a:endParaRPr b="1" i="0" sz="27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42a9f4d53_0_498"/>
          <p:cNvSpPr txBox="1"/>
          <p:nvPr>
            <p:ph type="title"/>
          </p:nvPr>
        </p:nvSpPr>
        <p:spPr>
          <a:xfrm>
            <a:off x="1246867" y="232167"/>
            <a:ext cx="10007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79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Makecode</a:t>
            </a:r>
            <a:r>
              <a:rPr b="1" lang="zh-TW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_將語言更改為English</a:t>
            </a:r>
            <a:r>
              <a:rPr b="1" lang="zh-TW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lang="zh-TW" sz="19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b="1" lang="zh-TW" sz="1900" u="sng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makecode.microbit.org</a:t>
            </a:r>
            <a:r>
              <a:rPr b="1" lang="zh-TW" sz="19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1" sz="1900">
              <a:solidFill>
                <a:srgbClr val="1155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04" name="Google Shape;404;ge42a9f4d53_0_4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e42a9f4d53_0_498"/>
          <p:cNvSpPr txBox="1"/>
          <p:nvPr>
            <p:ph type="title"/>
          </p:nvPr>
        </p:nvSpPr>
        <p:spPr>
          <a:xfrm>
            <a:off x="840467" y="857267"/>
            <a:ext cx="1076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rPr b="1"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※請檢查您頁面呈現的語言，確保它是</a:t>
            </a:r>
            <a:r>
              <a:rPr b="1" lang="zh-TW" sz="24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英文版</a:t>
            </a:r>
            <a:r>
              <a:rPr b="1"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br>
              <a:rPr b="1"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如果為</a:t>
            </a:r>
            <a:r>
              <a:rPr b="1" lang="zh-TW" sz="24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中文版</a:t>
            </a:r>
            <a:r>
              <a:rPr b="1"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，請參考下圖：按右上方的</a:t>
            </a:r>
            <a:r>
              <a:rPr b="1" lang="zh-TW" sz="24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"齒輪"</a:t>
            </a:r>
            <a:r>
              <a:rPr b="1"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並點選</a:t>
            </a:r>
            <a:r>
              <a:rPr b="1" lang="zh-TW" sz="24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"語言"</a:t>
            </a:r>
            <a:r>
              <a:rPr b="1"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進行修改。</a:t>
            </a:r>
            <a:endParaRPr b="1"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06" name="Google Shape;406;ge42a9f4d53_0_4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400" y="1741333"/>
            <a:ext cx="10926518" cy="469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b80ae604ae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825" y="1350963"/>
            <a:ext cx="8496302" cy="47783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13" name="Google Shape;413;gb80ae604ae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1333500"/>
            <a:ext cx="17526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b80ae604ae_0_110"/>
          <p:cNvSpPr/>
          <p:nvPr/>
        </p:nvSpPr>
        <p:spPr>
          <a:xfrm>
            <a:off x="8026400" y="3708400"/>
            <a:ext cx="1536600" cy="431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b80ae604ae_0_110"/>
          <p:cNvPicPr preferRelativeResize="0"/>
          <p:nvPr/>
        </p:nvPicPr>
        <p:blipFill rotWithShape="1">
          <a:blip r:embed="rId5">
            <a:alphaModFix/>
          </a:blip>
          <a:srcRect b="0" l="0" r="10104" t="0"/>
          <a:stretch/>
        </p:blipFill>
        <p:spPr>
          <a:xfrm>
            <a:off x="1303338" y="1238250"/>
            <a:ext cx="8615361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b80ae604ae_0_110"/>
          <p:cNvSpPr/>
          <p:nvPr/>
        </p:nvSpPr>
        <p:spPr>
          <a:xfrm>
            <a:off x="3695700" y="1104900"/>
            <a:ext cx="711300" cy="96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b80ae604ae_0_110"/>
          <p:cNvSpPr txBox="1"/>
          <p:nvPr/>
        </p:nvSpPr>
        <p:spPr>
          <a:xfrm>
            <a:off x="920724" y="421611"/>
            <a:ext cx="697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zh-TW" sz="27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【更改 micro:bit 語言教學】 完成語言設定</a:t>
            </a:r>
            <a:endParaRPr b="1" i="0" sz="27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ge42a9f4d53_0_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93133"/>
            <a:ext cx="12192000" cy="39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e42a9f4d53_0_5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3500" y="289700"/>
            <a:ext cx="4445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e42a9f4d53_0_5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9583" y="1034234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e42a9f4d53_0_53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10889" t="0"/>
          <a:stretch/>
        </p:blipFill>
        <p:spPr>
          <a:xfrm>
            <a:off x="6951966" y="4166400"/>
            <a:ext cx="4935234" cy="2326733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e42a9f4d53_0_535"/>
          <p:cNvSpPr txBox="1"/>
          <p:nvPr>
            <p:ph type="ctrTitle"/>
          </p:nvPr>
        </p:nvSpPr>
        <p:spPr>
          <a:xfrm>
            <a:off x="589367" y="2565200"/>
            <a:ext cx="102819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b="1"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遠端教室 </a:t>
            </a:r>
            <a:r>
              <a:rPr b="1" lang="zh-TW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micro:bit Classroom </a:t>
            </a:r>
            <a:endParaRPr b="1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b="1"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登錄作業</a:t>
            </a:r>
            <a:endParaRPr b="1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2018-09-04T14:19:41Z</dcterms:created>
  <dc:creator>judy</dc:creator>
</cp:coreProperties>
</file>